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4"/>
  </p:notesMasterIdLst>
  <p:handoutMasterIdLst>
    <p:handoutMasterId r:id="rId55"/>
  </p:handoutMasterIdLst>
  <p:sldIdLst>
    <p:sldId id="263" r:id="rId2"/>
    <p:sldId id="309" r:id="rId3"/>
    <p:sldId id="279" r:id="rId4"/>
    <p:sldId id="260" r:id="rId5"/>
    <p:sldId id="310" r:id="rId6"/>
    <p:sldId id="311" r:id="rId7"/>
    <p:sldId id="280" r:id="rId8"/>
    <p:sldId id="313" r:id="rId9"/>
    <p:sldId id="314" r:id="rId10"/>
    <p:sldId id="343" r:id="rId11"/>
    <p:sldId id="344" r:id="rId12"/>
    <p:sldId id="345" r:id="rId13"/>
    <p:sldId id="346" r:id="rId14"/>
    <p:sldId id="347" r:id="rId15"/>
    <p:sldId id="312" r:id="rId16"/>
    <p:sldId id="348" r:id="rId17"/>
    <p:sldId id="349" r:id="rId18"/>
    <p:sldId id="350" r:id="rId19"/>
    <p:sldId id="352" r:id="rId20"/>
    <p:sldId id="281" r:id="rId21"/>
    <p:sldId id="300" r:id="rId22"/>
    <p:sldId id="336" r:id="rId23"/>
    <p:sldId id="318" r:id="rId24"/>
    <p:sldId id="333" r:id="rId25"/>
    <p:sldId id="332" r:id="rId26"/>
    <p:sldId id="334" r:id="rId27"/>
    <p:sldId id="315" r:id="rId28"/>
    <p:sldId id="316" r:id="rId29"/>
    <p:sldId id="317" r:id="rId30"/>
    <p:sldId id="319" r:id="rId31"/>
    <p:sldId id="326" r:id="rId32"/>
    <p:sldId id="351" r:id="rId33"/>
    <p:sldId id="353" r:id="rId34"/>
    <p:sldId id="329" r:id="rId35"/>
    <p:sldId id="330" r:id="rId36"/>
    <p:sldId id="331" r:id="rId37"/>
    <p:sldId id="320" r:id="rId38"/>
    <p:sldId id="321" r:id="rId39"/>
    <p:sldId id="322" r:id="rId40"/>
    <p:sldId id="323" r:id="rId41"/>
    <p:sldId id="337" r:id="rId42"/>
    <p:sldId id="327" r:id="rId43"/>
    <p:sldId id="338" r:id="rId44"/>
    <p:sldId id="324" r:id="rId45"/>
    <p:sldId id="328" r:id="rId46"/>
    <p:sldId id="340" r:id="rId47"/>
    <p:sldId id="339" r:id="rId48"/>
    <p:sldId id="341" r:id="rId49"/>
    <p:sldId id="342" r:id="rId50"/>
    <p:sldId id="282" r:id="rId51"/>
    <p:sldId id="266" r:id="rId52"/>
    <p:sldId id="308" r:id="rId53"/>
  </p:sldIdLst>
  <p:sldSz cx="12192000" cy="6858000"/>
  <p:notesSz cx="6858000" cy="9144000"/>
  <p:embeddedFontLst>
    <p:embeddedFont>
      <p:font typeface="나눔바른고딕" panose="020B0603020101020101" pitchFamily="50" charset="-127"/>
      <p:regular r:id="rId56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6D5"/>
    <a:srgbClr val="F0C8AA"/>
    <a:srgbClr val="93E698"/>
    <a:srgbClr val="7DB8E3"/>
    <a:srgbClr val="B07656"/>
    <a:srgbClr val="6B604B"/>
    <a:srgbClr val="7A849E"/>
    <a:srgbClr val="37424A"/>
    <a:srgbClr val="F4CCCE"/>
    <a:srgbClr val="B5A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6" autoAdjust="0"/>
    <p:restoredTop sz="93907" autoAdjust="0"/>
  </p:normalViewPr>
  <p:slideViewPr>
    <p:cSldViewPr snapToGrid="0" showGuides="1">
      <p:cViewPr varScale="1">
        <p:scale>
          <a:sx n="42" d="100"/>
          <a:sy n="42" d="100"/>
        </p:scale>
        <p:origin x="52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64"/>
    </p:cViewPr>
  </p:sorterViewPr>
  <p:notesViewPr>
    <p:cSldViewPr snapToGrid="0" showGuides="1">
      <p:cViewPr varScale="1">
        <p:scale>
          <a:sx n="49" d="100"/>
          <a:sy n="49" d="100"/>
        </p:scale>
        <p:origin x="26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2016-11-27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5ECFA-8605-41AC-BD8D-8CE8E204BC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87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65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05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54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75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9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0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5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1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2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9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7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1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9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5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2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6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5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18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Picture 88" descr="over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"/>
            <a:ext cx="12192001" cy="68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37"/>
            <a:ext cx="12192001" cy="6857963"/>
          </a:xfrm>
          <a:prstGeom prst="rect">
            <a:avLst/>
          </a:prstGeom>
          <a:solidFill>
            <a:schemeClr val="accent1">
              <a:lumMod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11834" y="2828537"/>
            <a:ext cx="2568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 I R A</a:t>
            </a:r>
            <a:endParaRPr lang="ko-KR" altLang="en-US" sz="7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73550" y="1653877"/>
            <a:ext cx="3644900" cy="35496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085" y1="46409" x2="15085" y2="46409"/>
                        <a14:foregroundMark x1="14068" y1="30387" x2="14068" y2="30387"/>
                        <a14:foregroundMark x1="18136" y1="18785" x2="18136" y2="18785"/>
                        <a14:foregroundMark x1="11186" y1="60773" x2="11186" y2="60773"/>
                        <a14:foregroundMark x1="35932" y1="51934" x2="35932" y2="51934"/>
                        <a14:foregroundMark x1="41695" y1="49724" x2="41695" y2="49724"/>
                        <a14:foregroundMark x1="49831" y1="59116" x2="49831" y2="59116"/>
                        <a14:foregroundMark x1="58136" y1="54696" x2="58136" y2="54696"/>
                        <a14:foregroundMark x1="68475" y1="56906" x2="68475" y2="56906"/>
                        <a14:foregroundMark x1="72881" y1="58011" x2="72881" y2="58011"/>
                        <a14:foregroundMark x1="72034" y1="30387" x2="72034" y2="30387"/>
                        <a14:foregroundMark x1="81864" y1="58011" x2="81864" y2="58011"/>
                        <a14:foregroundMark x1="87627" y1="43646" x2="87627" y2="43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4852" y="94594"/>
            <a:ext cx="3837148" cy="1082566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57207"/>
              </p:ext>
            </p:extLst>
          </p:nvPr>
        </p:nvGraphicFramePr>
        <p:xfrm>
          <a:off x="8628993" y="4792573"/>
          <a:ext cx="269755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2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나눔바른고딕" pitchFamily="50" charset="-127"/>
                          <a:ea typeface="나눔바른고딕" pitchFamily="50" charset="-127"/>
                        </a:rPr>
                        <a:t>학과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고딕" pitchFamily="50" charset="-127"/>
                          <a:ea typeface="나눔바른고딕" pitchFamily="50" charset="-127"/>
                        </a:rPr>
                        <a:t>컴퓨터공학부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나눔바른고딕" pitchFamily="50" charset="-127"/>
                          <a:ea typeface="나눔바른고딕" pitchFamily="50" charset="-127"/>
                        </a:rPr>
                        <a:t>학번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바른고딕" pitchFamily="50" charset="-127"/>
                          <a:ea typeface="나눔바른고딕" pitchFamily="50" charset="-127"/>
                        </a:rPr>
                        <a:t>1192032</a:t>
                      </a:r>
                      <a:endParaRPr lang="ko-KR" altLang="en-US" sz="24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나눔바른고딕" pitchFamily="50" charset="-127"/>
                          <a:ea typeface="나눔바른고딕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고딕" pitchFamily="50" charset="-127"/>
                          <a:ea typeface="나눔바른고딕" pitchFamily="50" charset="-127"/>
                        </a:rPr>
                        <a:t>이현영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316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성능개선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이슈에 대한 관리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t="15893" r="85567"/>
          <a:stretch/>
        </p:blipFill>
        <p:spPr>
          <a:xfrm>
            <a:off x="749456" y="1987427"/>
            <a:ext cx="3843565" cy="46227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98781" y="3073480"/>
            <a:ext cx="667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스토리들의 그룹정보 확인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</a:t>
            </a:r>
            <a:r>
              <a:rPr lang="ko-KR" altLang="en-US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에픽에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스토리들의 완료 정도 확인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4193630" y="4298817"/>
            <a:ext cx="601537" cy="8092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성능개선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이슈에 대한 관리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4336" t="16977" r="24827"/>
          <a:stretch/>
        </p:blipFill>
        <p:spPr>
          <a:xfrm>
            <a:off x="693683" y="1987426"/>
            <a:ext cx="6632028" cy="44764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6988" y="3964033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스프린트 확인 가능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00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성능개선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이슈에 대한 관리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76427" t="16326"/>
          <a:stretch/>
        </p:blipFill>
        <p:spPr>
          <a:xfrm>
            <a:off x="777764" y="1972987"/>
            <a:ext cx="4393326" cy="47115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29401" y="2983078"/>
            <a:ext cx="42723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스토리포인트 입력 가능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 조정 가능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보고자 및 담당자 수정 가능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3647091" y="2670923"/>
            <a:ext cx="1808434" cy="522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773215" y="3715757"/>
            <a:ext cx="1682310" cy="3261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4430441" y="4950372"/>
            <a:ext cx="1025084" cy="9988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보드 기능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l="3611" t="16357"/>
          <a:stretch/>
        </p:blipFill>
        <p:spPr>
          <a:xfrm>
            <a:off x="903889" y="1987427"/>
            <a:ext cx="10494583" cy="45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680749" y="2285407"/>
            <a:ext cx="7687545" cy="37627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보드 기능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2237" y="2720208"/>
            <a:ext cx="712511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할일</a:t>
            </a: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완료로 구성</a:t>
            </a:r>
          </a:p>
          <a:p>
            <a:pPr marL="457200" indent="-457200">
              <a:buFontTx/>
              <a:buChar char="-"/>
            </a:pP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진행중인 부분에 대한 시각화 가능</a:t>
            </a: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팀원들과 커뮤니케이션 증가</a:t>
            </a: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칸반은</a:t>
            </a:r>
            <a:r>
              <a:rPr lang="ko-KR" altLang="en-US" sz="2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프로젝트의 방향을 </a:t>
            </a:r>
            <a:r>
              <a:rPr lang="ko-KR" altLang="en-US" sz="2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잡아줌</a:t>
            </a:r>
            <a:endParaRPr lang="en-US" altLang="ko-KR" sz="2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04393" y="3258817"/>
            <a:ext cx="24500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 ↑</a:t>
            </a:r>
            <a:endParaRPr lang="en-US" altLang="ko-KR" sz="2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↑</a:t>
            </a:r>
            <a:endParaRPr lang="en-US" altLang="ko-KR" sz="2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시간낭비 ↓</a:t>
            </a:r>
            <a:endParaRPr lang="en-US" altLang="ko-KR" sz="2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생산성 ↑</a:t>
            </a:r>
          </a:p>
        </p:txBody>
      </p:sp>
    </p:spTree>
    <p:extLst>
      <p:ext uri="{BB962C8B-B14F-4D97-AF65-F5344CB8AC3E}">
        <p14:creationId xmlns:p14="http://schemas.microsoft.com/office/powerpoint/2010/main" val="225335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3565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이슈 유형 설정기능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32881" t="25394" r="8145" b="35893"/>
          <a:stretch/>
        </p:blipFill>
        <p:spPr>
          <a:xfrm>
            <a:off x="882133" y="2042119"/>
            <a:ext cx="6466051" cy="41393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494417" y="2772943"/>
            <a:ext cx="238174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Task(</a:t>
            </a:r>
            <a:r>
              <a:rPr lang="ko-KR" altLang="en-US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Story(</a:t>
            </a:r>
            <a:r>
              <a:rPr lang="ko-KR" altLang="en-US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이야기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Bug(</a:t>
            </a:r>
            <a:r>
              <a:rPr lang="ko-KR" altLang="en-US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Epic(</a:t>
            </a:r>
            <a:r>
              <a:rPr lang="ko-KR" altLang="en-US" sz="24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큰틀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37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3565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이슈 유형 설정기능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628" y="1987427"/>
            <a:ext cx="1085207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  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Epic</a:t>
            </a:r>
            <a:endParaRPr lang="ko-KR" altLang="en-US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Story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들의 집합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 주요 특징들을 중심으로 생성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직접적으로 관계가 없는 일에 대해서도 정의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  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Story</a:t>
            </a:r>
            <a:endParaRPr lang="ko-KR" altLang="en-US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직접적으로 사용하는 기능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Story Point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것을 입력할 수 있는데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Story Point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개발에 걸리는 시간 또는 난이도 등으로 지정가능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 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(Optional)</a:t>
            </a:r>
            <a:endParaRPr lang="ko-KR" altLang="en-US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해야하는 일이지만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구현에 관련되지 않으며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일정이 없는 경우에 사용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문서 작성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기획과 업무 협의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 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Bug</a:t>
            </a:r>
            <a:endParaRPr lang="ko-KR" altLang="en-US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버그는 테스트 엔지니어에 의해서 테스팅 되고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버그로 리포팅 된 타입작성</a:t>
            </a:r>
          </a:p>
        </p:txBody>
      </p:sp>
    </p:spTree>
    <p:extLst>
      <p:ext uri="{BB962C8B-B14F-4D97-AF65-F5344CB8AC3E}">
        <p14:creationId xmlns:p14="http://schemas.microsoft.com/office/powerpoint/2010/main" val="189043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보고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8" y="1857453"/>
            <a:ext cx="11016243" cy="46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1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첨부파일 올리기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20" y="1857453"/>
            <a:ext cx="7618997" cy="466947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5420" y="4938170"/>
            <a:ext cx="6426091" cy="1662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9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8042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시스템으로 쉽게 확장 및 통합 가능한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3" y="1987427"/>
            <a:ext cx="10300139" cy="462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bg1">
                  <a:lumMod val="85000"/>
                </a:schemeClr>
              </a:gs>
              <a:gs pos="100000">
                <a:schemeClr val="bg2">
                  <a:lumMod val="50000"/>
                </a:schemeClr>
              </a:gs>
              <a:gs pos="86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65173">
            <a:off x="681906" y="765021"/>
            <a:ext cx="5901846" cy="5901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7831" y="2646453"/>
            <a:ext cx="338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83558" y="837940"/>
            <a:ext cx="311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OVERVIEW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34221" y="2395816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907997" y="4043243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예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68244" y="5305097"/>
            <a:ext cx="1124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28244" y="634486"/>
            <a:ext cx="1080000" cy="1080000"/>
            <a:chOff x="6228244" y="634486"/>
            <a:chExt cx="1080000" cy="1080000"/>
          </a:xfrm>
        </p:grpSpPr>
        <p:sp>
          <p:nvSpPr>
            <p:cNvPr id="4" name="타원 3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879658" y="2192979"/>
            <a:ext cx="1080000" cy="1080000"/>
            <a:chOff x="6879658" y="2192979"/>
            <a:chExt cx="1080000" cy="1080000"/>
          </a:xfrm>
        </p:grpSpPr>
        <p:sp>
          <p:nvSpPr>
            <p:cNvPr id="23" name="타원 22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648325" y="3795630"/>
            <a:ext cx="1080000" cy="1080000"/>
            <a:chOff x="6648325" y="3795630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568325" y="5053833"/>
            <a:ext cx="1080000" cy="1080000"/>
            <a:chOff x="5568325" y="5053833"/>
            <a:chExt cx="1080000" cy="1080000"/>
          </a:xfrm>
        </p:grpSpPr>
        <p:sp>
          <p:nvSpPr>
            <p:cNvPr id="30" name="타원 29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3654" y="233737"/>
            <a:ext cx="2715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F0C8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3</a:t>
            </a:r>
            <a:endParaRPr lang="ko-KR" altLang="en-US" sz="4400" b="1" dirty="0">
              <a:solidFill>
                <a:srgbClr val="F0C8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490814" y="1392618"/>
            <a:ext cx="4974296" cy="5120247"/>
            <a:chOff x="3490814" y="1392618"/>
            <a:chExt cx="4974296" cy="5120247"/>
          </a:xfrm>
        </p:grpSpPr>
        <p:sp>
          <p:nvSpPr>
            <p:cNvPr id="8" name="타원 7"/>
            <p:cNvSpPr/>
            <p:nvPr/>
          </p:nvSpPr>
          <p:spPr>
            <a:xfrm>
              <a:off x="3490814" y="1538569"/>
              <a:ext cx="4974296" cy="4974296"/>
            </a:xfrm>
            <a:prstGeom prst="ellipse">
              <a:avLst/>
            </a:prstGeom>
            <a:solidFill>
              <a:schemeClr val="bg1"/>
            </a:solidFill>
            <a:ln w="130175">
              <a:solidFill>
                <a:srgbClr val="F0C8A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</a:t>
              </a:r>
              <a:r>
                <a:rPr lang="en-US" altLang="ko-KR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JIRA</a:t>
              </a:r>
              <a:r>
                <a:rPr lang="ko-KR" altLang="en-US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사용한 예</a:t>
              </a:r>
            </a:p>
          </p:txBody>
        </p:sp>
        <p:sp>
          <p:nvSpPr>
            <p:cNvPr id="9" name="이등변 삼각형 17"/>
            <p:cNvSpPr/>
            <p:nvPr/>
          </p:nvSpPr>
          <p:spPr>
            <a:xfrm rot="10800000">
              <a:off x="5163070" y="1392618"/>
              <a:ext cx="1645172" cy="809687"/>
            </a:xfrm>
            <a:custGeom>
              <a:avLst/>
              <a:gdLst>
                <a:gd name="connsiteX0" fmla="*/ 0 w 692084"/>
                <a:gd name="connsiteY0" fmla="*/ 432048 h 432048"/>
                <a:gd name="connsiteX1" fmla="*/ 346042 w 692084"/>
                <a:gd name="connsiteY1" fmla="*/ 0 h 432048"/>
                <a:gd name="connsiteX2" fmla="*/ 692084 w 692084"/>
                <a:gd name="connsiteY2" fmla="*/ 432048 h 432048"/>
                <a:gd name="connsiteX3" fmla="*/ 0 w 692084"/>
                <a:gd name="connsiteY3" fmla="*/ 432048 h 432048"/>
                <a:gd name="connsiteX0" fmla="*/ 0 w 716468"/>
                <a:gd name="connsiteY0" fmla="*/ 432048 h 432048"/>
                <a:gd name="connsiteX1" fmla="*/ 346042 w 716468"/>
                <a:gd name="connsiteY1" fmla="*/ 0 h 432048"/>
                <a:gd name="connsiteX2" fmla="*/ 716468 w 716468"/>
                <a:gd name="connsiteY2" fmla="*/ 358896 h 432048"/>
                <a:gd name="connsiteX3" fmla="*/ 0 w 716468"/>
                <a:gd name="connsiteY3" fmla="*/ 432048 h 432048"/>
                <a:gd name="connsiteX0" fmla="*/ 0 w 704276"/>
                <a:gd name="connsiteY0" fmla="*/ 358896 h 358896"/>
                <a:gd name="connsiteX1" fmla="*/ 333850 w 704276"/>
                <a:gd name="connsiteY1" fmla="*/ 0 h 358896"/>
                <a:gd name="connsiteX2" fmla="*/ 704276 w 704276"/>
                <a:gd name="connsiteY2" fmla="*/ 358896 h 358896"/>
                <a:gd name="connsiteX3" fmla="*/ 0 w 704276"/>
                <a:gd name="connsiteY3" fmla="*/ 358896 h 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276" h="358896">
                  <a:moveTo>
                    <a:pt x="0" y="358896"/>
                  </a:moveTo>
                  <a:lnTo>
                    <a:pt x="333850" y="0"/>
                  </a:lnTo>
                  <a:lnTo>
                    <a:pt x="704276" y="358896"/>
                  </a:lnTo>
                  <a:lnTo>
                    <a:pt x="0" y="358896"/>
                  </a:lnTo>
                  <a:close/>
                </a:path>
              </a:pathLst>
            </a:custGeom>
            <a:solidFill>
              <a:srgbClr val="F0C8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17" name="타원 16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3" name="타원 2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2" name="타원 31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9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93654" y="233737"/>
            <a:ext cx="516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b="29501"/>
          <a:stretch/>
        </p:blipFill>
        <p:spPr>
          <a:xfrm>
            <a:off x="543508" y="1260527"/>
            <a:ext cx="10970342" cy="540000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93654" y="2877821"/>
            <a:ext cx="5350098" cy="11561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43508" y="4092870"/>
            <a:ext cx="5350098" cy="11561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77961" y="4187399"/>
            <a:ext cx="9396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7962" y="2957689"/>
            <a:ext cx="9396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04343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93654" y="233737"/>
            <a:ext cx="516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0146" y="1385997"/>
            <a:ext cx="5674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4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86036" y="3489795"/>
            <a:ext cx="8424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수강조회 및 신청 시스템</a:t>
            </a:r>
            <a:endParaRPr lang="en-US" altLang="ko-KR" sz="60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68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400276"/>
              </p:ext>
            </p:extLst>
          </p:nvPr>
        </p:nvGraphicFramePr>
        <p:xfrm>
          <a:off x="707831" y="1282229"/>
          <a:ext cx="10555649" cy="5417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8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6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 err="1">
                          <a:latin typeface="나눔바른고딕" pitchFamily="50" charset="-127"/>
                          <a:ea typeface="나눔바른고딕" pitchFamily="50" charset="-127"/>
                        </a:rPr>
                        <a:t>이슈명</a:t>
                      </a:r>
                      <a:endParaRPr lang="ko-KR" altLang="en-US" sz="3200" b="1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>
                          <a:latin typeface="나눔바른고딕" pitchFamily="50" charset="-127"/>
                          <a:ea typeface="나눔바른고딕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props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설정정보</a:t>
                      </a:r>
                      <a:r>
                        <a:rPr lang="ko-KR" altLang="en-US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 작성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35389"/>
                  </a:ext>
                </a:extLst>
              </a:tr>
              <a:tr h="702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course_dao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JDBC</a:t>
                      </a: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와</a:t>
                      </a:r>
                      <a:r>
                        <a:rPr lang="ko-KR" altLang="en-US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 연결하는 코드 작성</a:t>
                      </a:r>
                      <a:r>
                        <a:rPr lang="en-US" altLang="ko-KR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2000" b="0" baseline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쿼리문</a:t>
                      </a:r>
                      <a:r>
                        <a:rPr lang="ko-KR" altLang="en-US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 이용</a:t>
                      </a:r>
                      <a:r>
                        <a:rPr lang="en-US" altLang="ko-KR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수강 과목에 대한 클래스 생성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417762"/>
                  </a:ext>
                </a:extLst>
              </a:tr>
              <a:tr h="69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course_service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Controller</a:t>
                      </a: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와 </a:t>
                      </a:r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DAO</a:t>
                      </a:r>
                      <a:r>
                        <a:rPr lang="en-US" altLang="ko-KR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연결하는 기능 구현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course_home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이수 총 학점 내역</a:t>
                      </a:r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이수구분별 학점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86361"/>
                  </a:ext>
                </a:extLst>
              </a:tr>
              <a:tr h="44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course_detail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학기별</a:t>
                      </a: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 과목 상세보기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5248"/>
                  </a:ext>
                </a:extLst>
              </a:tr>
              <a:tr h="44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course_register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다음학기 </a:t>
                      </a:r>
                      <a:r>
                        <a:rPr lang="ko-KR" altLang="en-US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수강신청할</a:t>
                      </a: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 과목의 리스트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course_registerCheck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수강신청 완료 확인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9981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course_addGrades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실제로 받은 학점 추가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336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course_editView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전반적인 </a:t>
                      </a:r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View</a:t>
                      </a:r>
                      <a:r>
                        <a:rPr lang="en-US" altLang="ko-KR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2000" b="0" baseline="0" dirty="0">
                          <a:latin typeface="나눔바른고딕" pitchFamily="50" charset="-127"/>
                          <a:ea typeface="나눔바른고딕" pitchFamily="50" charset="-127"/>
                        </a:rPr>
                        <a:t>수정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4717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</p:spTree>
    <p:extLst>
      <p:ext uri="{BB962C8B-B14F-4D97-AF65-F5344CB8AC3E}">
        <p14:creationId xmlns:p14="http://schemas.microsoft.com/office/powerpoint/2010/main" val="264185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16673" y="1291625"/>
            <a:ext cx="7981950" cy="5412004"/>
            <a:chOff x="1031984" y="1164405"/>
            <a:chExt cx="7981950" cy="63293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984" y="3283717"/>
              <a:ext cx="7962900" cy="42100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/>
            <a:srcRect b="19336"/>
            <a:stretch/>
          </p:blipFill>
          <p:spPr>
            <a:xfrm>
              <a:off x="1031984" y="1164405"/>
              <a:ext cx="7981950" cy="3419051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4519449" y="4864597"/>
            <a:ext cx="3668110" cy="729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84006" y="4864597"/>
            <a:ext cx="3668110" cy="729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243273" y="1350572"/>
            <a:ext cx="2298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Confluence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6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0" y="1282229"/>
            <a:ext cx="11850389" cy="557832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6222" y="1163723"/>
            <a:ext cx="1418495" cy="44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45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54" y="1261989"/>
            <a:ext cx="11136047" cy="52356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37592" y="1161810"/>
            <a:ext cx="1418495" cy="443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62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6" y="1282229"/>
            <a:ext cx="10800000" cy="53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6" y="1297919"/>
            <a:ext cx="10800000" cy="53994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</p:spTree>
    <p:extLst>
      <p:ext uri="{BB962C8B-B14F-4D97-AF65-F5344CB8AC3E}">
        <p14:creationId xmlns:p14="http://schemas.microsoft.com/office/powerpoint/2010/main" val="344135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81" y="1293247"/>
            <a:ext cx="10888920" cy="54087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</p:spTree>
    <p:extLst>
      <p:ext uri="{BB962C8B-B14F-4D97-AF65-F5344CB8AC3E}">
        <p14:creationId xmlns:p14="http://schemas.microsoft.com/office/powerpoint/2010/main" val="53935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654" y="233737"/>
            <a:ext cx="2715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7DB8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1</a:t>
            </a:r>
            <a:endParaRPr lang="ko-KR" altLang="en-US" sz="4400" b="1" dirty="0">
              <a:solidFill>
                <a:srgbClr val="7DB8E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98508" y="1393394"/>
            <a:ext cx="4974296" cy="5114551"/>
            <a:chOff x="3498508" y="1393394"/>
            <a:chExt cx="4974296" cy="5114551"/>
          </a:xfrm>
        </p:grpSpPr>
        <p:sp>
          <p:nvSpPr>
            <p:cNvPr id="11" name="타원 10"/>
            <p:cNvSpPr/>
            <p:nvPr/>
          </p:nvSpPr>
          <p:spPr>
            <a:xfrm>
              <a:off x="3498508" y="1533649"/>
              <a:ext cx="4974296" cy="4974296"/>
            </a:xfrm>
            <a:prstGeom prst="ellipse">
              <a:avLst/>
            </a:prstGeom>
            <a:solidFill>
              <a:schemeClr val="bg1"/>
            </a:solidFill>
            <a:ln w="130175">
              <a:solidFill>
                <a:srgbClr val="7DB8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JIRA</a:t>
              </a:r>
              <a:r>
                <a:rPr lang="ko-KR" altLang="en-US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OVERVIEW</a:t>
              </a:r>
            </a:p>
          </p:txBody>
        </p:sp>
        <p:sp>
          <p:nvSpPr>
            <p:cNvPr id="12" name="이등변 삼각형 17"/>
            <p:cNvSpPr/>
            <p:nvPr/>
          </p:nvSpPr>
          <p:spPr>
            <a:xfrm rot="10800000">
              <a:off x="5163070" y="1393394"/>
              <a:ext cx="1645172" cy="809687"/>
            </a:xfrm>
            <a:custGeom>
              <a:avLst/>
              <a:gdLst>
                <a:gd name="connsiteX0" fmla="*/ 0 w 692084"/>
                <a:gd name="connsiteY0" fmla="*/ 432048 h 432048"/>
                <a:gd name="connsiteX1" fmla="*/ 346042 w 692084"/>
                <a:gd name="connsiteY1" fmla="*/ 0 h 432048"/>
                <a:gd name="connsiteX2" fmla="*/ 692084 w 692084"/>
                <a:gd name="connsiteY2" fmla="*/ 432048 h 432048"/>
                <a:gd name="connsiteX3" fmla="*/ 0 w 692084"/>
                <a:gd name="connsiteY3" fmla="*/ 432048 h 432048"/>
                <a:gd name="connsiteX0" fmla="*/ 0 w 716468"/>
                <a:gd name="connsiteY0" fmla="*/ 432048 h 432048"/>
                <a:gd name="connsiteX1" fmla="*/ 346042 w 716468"/>
                <a:gd name="connsiteY1" fmla="*/ 0 h 432048"/>
                <a:gd name="connsiteX2" fmla="*/ 716468 w 716468"/>
                <a:gd name="connsiteY2" fmla="*/ 358896 h 432048"/>
                <a:gd name="connsiteX3" fmla="*/ 0 w 716468"/>
                <a:gd name="connsiteY3" fmla="*/ 432048 h 432048"/>
                <a:gd name="connsiteX0" fmla="*/ 0 w 704276"/>
                <a:gd name="connsiteY0" fmla="*/ 358896 h 358896"/>
                <a:gd name="connsiteX1" fmla="*/ 333850 w 704276"/>
                <a:gd name="connsiteY1" fmla="*/ 0 h 358896"/>
                <a:gd name="connsiteX2" fmla="*/ 704276 w 704276"/>
                <a:gd name="connsiteY2" fmla="*/ 358896 h 358896"/>
                <a:gd name="connsiteX3" fmla="*/ 0 w 704276"/>
                <a:gd name="connsiteY3" fmla="*/ 358896 h 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276" h="358896">
                  <a:moveTo>
                    <a:pt x="0" y="358896"/>
                  </a:moveTo>
                  <a:lnTo>
                    <a:pt x="333850" y="0"/>
                  </a:lnTo>
                  <a:lnTo>
                    <a:pt x="704276" y="358896"/>
                  </a:lnTo>
                  <a:lnTo>
                    <a:pt x="0" y="358896"/>
                  </a:lnTo>
                  <a:close/>
                </a:path>
              </a:pathLst>
            </a:custGeom>
            <a:solidFill>
              <a:srgbClr val="7DB8E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26223" y="1142703"/>
            <a:ext cx="10638460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7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15" y="1282229"/>
            <a:ext cx="10887785" cy="53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7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17" y="1282229"/>
            <a:ext cx="10875284" cy="54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6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5335"/>
          <a:stretch/>
        </p:blipFill>
        <p:spPr>
          <a:xfrm>
            <a:off x="5039667" y="2051033"/>
            <a:ext cx="6590034" cy="42452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5776" t="9043" r="948" b="7126"/>
          <a:stretch/>
        </p:blipFill>
        <p:spPr>
          <a:xfrm>
            <a:off x="788109" y="2036573"/>
            <a:ext cx="4056994" cy="42596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3654" y="128222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4" name="타원 23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7" name="타원 26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30" name="타원 29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7" name="타원 36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899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흐름 도표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58" y="2006528"/>
            <a:ext cx="11016243" cy="46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7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</a:t>
            </a:r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단위별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3362" t="37785" r="70000" b="23832"/>
          <a:stretch/>
        </p:blipFill>
        <p:spPr>
          <a:xfrm>
            <a:off x="625034" y="1963244"/>
            <a:ext cx="3961312" cy="467929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5034" y="1867004"/>
            <a:ext cx="11004667" cy="4775534"/>
            <a:chOff x="625034" y="1867004"/>
            <a:chExt cx="11004667" cy="47755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034" y="1867004"/>
              <a:ext cx="11004667" cy="47755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85282" y="1978273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이슈유형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25034" y="1908150"/>
            <a:ext cx="11004667" cy="4734388"/>
            <a:chOff x="1791682" y="3957667"/>
            <a:chExt cx="11004667" cy="47343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91682" y="3957667"/>
              <a:ext cx="11004667" cy="473438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515229" y="4023938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우선순위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5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5301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대비 해결된 이슈 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47" y="1867004"/>
            <a:ext cx="10961954" cy="48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 차트 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60" y="1867004"/>
            <a:ext cx="6067425" cy="4701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375" y="2472655"/>
            <a:ext cx="3189194" cy="34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654" y="1282229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437" y="1374918"/>
            <a:ext cx="949574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259" y="1381710"/>
            <a:ext cx="9347499" cy="54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</p:spTree>
    <p:extLst>
      <p:ext uri="{BB962C8B-B14F-4D97-AF65-F5344CB8AC3E}">
        <p14:creationId xmlns:p14="http://schemas.microsoft.com/office/powerpoint/2010/main" val="31559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729" y="1368470"/>
            <a:ext cx="9401657" cy="54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</p:spTree>
    <p:extLst>
      <p:ext uri="{BB962C8B-B14F-4D97-AF65-F5344CB8AC3E}">
        <p14:creationId xmlns:p14="http://schemas.microsoft.com/office/powerpoint/2010/main" val="21630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3654" y="233737"/>
            <a:ext cx="4221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OVERVIEW</a:t>
            </a:r>
            <a:endParaRPr lang="ko-KR" altLang="en-US" sz="4400" b="1" dirty="0">
              <a:solidFill>
                <a:srgbClr val="434B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2234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494417" y="296890"/>
            <a:ext cx="720000" cy="720000"/>
            <a:chOff x="6228244" y="634486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9274417" y="292716"/>
            <a:ext cx="720000" cy="720000"/>
            <a:chOff x="6879658" y="2192979"/>
            <a:chExt cx="1080000" cy="1080000"/>
          </a:xfrm>
        </p:grpSpPr>
        <p:sp>
          <p:nvSpPr>
            <p:cNvPr id="52" name="타원 51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054417" y="309471"/>
            <a:ext cx="720000" cy="720000"/>
            <a:chOff x="6648325" y="3795630"/>
            <a:chExt cx="1080000" cy="1080000"/>
          </a:xfrm>
        </p:grpSpPr>
        <p:sp>
          <p:nvSpPr>
            <p:cNvPr id="55" name="타원 54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834417" y="309471"/>
            <a:ext cx="720000" cy="720000"/>
            <a:chOff x="5568325" y="5053833"/>
            <a:chExt cx="1080000" cy="1080000"/>
          </a:xfrm>
        </p:grpSpPr>
        <p:sp>
          <p:nvSpPr>
            <p:cNvPr id="58" name="타원 57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1680721" y="3114122"/>
            <a:ext cx="2209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Bug</a:t>
            </a:r>
            <a:endParaRPr lang="ko-KR" altLang="en-US" sz="8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52584" y="3128635"/>
            <a:ext cx="2209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zilla</a:t>
            </a:r>
            <a:endParaRPr lang="ko-KR" altLang="en-US" sz="8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67960" y="3099609"/>
            <a:ext cx="1800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</a:t>
            </a:r>
            <a:endParaRPr lang="ko-KR" altLang="en-US" sz="8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29600" y="3114123"/>
            <a:ext cx="2604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dzilla</a:t>
            </a:r>
            <a:endParaRPr lang="ko-KR" altLang="en-US" sz="8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85899" y="2891508"/>
            <a:ext cx="881134" cy="252000"/>
            <a:chOff x="7285899" y="2544666"/>
            <a:chExt cx="881134" cy="252000"/>
          </a:xfrm>
        </p:grpSpPr>
        <p:sp>
          <p:nvSpPr>
            <p:cNvPr id="2" name="타원 1"/>
            <p:cNvSpPr/>
            <p:nvPr/>
          </p:nvSpPr>
          <p:spPr>
            <a:xfrm>
              <a:off x="7285899" y="2544666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915033" y="2544666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911545" y="2932195"/>
            <a:ext cx="1372341" cy="264791"/>
            <a:chOff x="3911545" y="2585353"/>
            <a:chExt cx="1372341" cy="264791"/>
          </a:xfrm>
        </p:grpSpPr>
        <p:sp>
          <p:nvSpPr>
            <p:cNvPr id="77" name="타원 76"/>
            <p:cNvSpPr/>
            <p:nvPr/>
          </p:nvSpPr>
          <p:spPr>
            <a:xfrm>
              <a:off x="3911545" y="2598144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4189882" y="2590753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472351" y="2585353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49417" y="2585353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031886" y="2590753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063628" y="7509621"/>
            <a:ext cx="2604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</a:t>
            </a:r>
            <a:endParaRPr lang="ko-KR" altLang="en-US" sz="9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4791 3.7037E-7 L -0.19909 0.0041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7" y="2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0365 0.6555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327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0.18164 0.0016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00195 0.5981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990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5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00066 -0.7074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8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3654" y="1282229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117" y="1319592"/>
            <a:ext cx="9052799" cy="38094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674" y="1319592"/>
            <a:ext cx="4241027" cy="54385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3654" y="233737"/>
            <a:ext cx="4968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칸반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개발</a:t>
            </a:r>
          </a:p>
        </p:txBody>
      </p:sp>
      <p:sp>
        <p:nvSpPr>
          <p:cNvPr id="24" name="타원 23"/>
          <p:cNvSpPr/>
          <p:nvPr/>
        </p:nvSpPr>
        <p:spPr>
          <a:xfrm>
            <a:off x="2140259" y="3274049"/>
            <a:ext cx="1496320" cy="5885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258796" y="5990897"/>
            <a:ext cx="2988789" cy="5885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93654" y="233737"/>
            <a:ext cx="516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0146" y="1385997"/>
            <a:ext cx="6178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  <a:endParaRPr lang="en-US" altLang="ko-KR" sz="4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0316" y="3489795"/>
            <a:ext cx="8424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개인 </a:t>
            </a:r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스케쥴 관리 시스템</a:t>
            </a:r>
            <a:endParaRPr lang="en-US" altLang="ko-KR" sz="60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759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40697"/>
              </p:ext>
            </p:extLst>
          </p:nvPr>
        </p:nvGraphicFramePr>
        <p:xfrm>
          <a:off x="707831" y="1451325"/>
          <a:ext cx="10921869" cy="510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522">
                  <a:extLst>
                    <a:ext uri="{9D8B030D-6E8A-4147-A177-3AD203B41FA5}">
                      <a16:colId xmlns:a16="http://schemas.microsoft.com/office/drawing/2014/main" val="623148742"/>
                    </a:ext>
                  </a:extLst>
                </a:gridCol>
                <a:gridCol w="6837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주요기능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세부사항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5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웹 페이지 회원가입</a:t>
                      </a:r>
                      <a:endParaRPr lang="en-US" altLang="ko-KR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및 로그인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바른고딕" pitchFamily="50" charset="-127"/>
                          <a:ea typeface="나눔바른고딕" pitchFamily="50" charset="-127"/>
                        </a:rPr>
                        <a:t>회원가입을 할 수 있다</a:t>
                      </a:r>
                      <a:r>
                        <a:rPr lang="en-US" altLang="ko-KR" sz="1800" b="0" dirty="0"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35389"/>
                  </a:ext>
                </a:extLst>
              </a:tr>
              <a:tr h="573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로그인을 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46876"/>
                  </a:ext>
                </a:extLst>
              </a:tr>
              <a:tr h="57359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2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하루 일정 계획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자신의 하루 일정을 확인할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417762"/>
                  </a:ext>
                </a:extLst>
              </a:tr>
              <a:tr h="573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자신의 일정을 수정할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80315"/>
                  </a:ext>
                </a:extLst>
              </a:tr>
              <a:tr h="573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시간대별로 상세하게 일정을 등록할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84151"/>
                  </a:ext>
                </a:extLst>
              </a:tr>
              <a:tr h="57359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3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주간 일정 계획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자신의 주간일정을 확인할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주간일정을 수정할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44346"/>
                  </a:ext>
                </a:extLst>
              </a:tr>
              <a:tr h="573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원하는 일자를 누르면 하루 일정을 확인할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0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68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65864"/>
              </p:ext>
            </p:extLst>
          </p:nvPr>
        </p:nvGraphicFramePr>
        <p:xfrm>
          <a:off x="707832" y="1458410"/>
          <a:ext cx="10921869" cy="5275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096">
                  <a:extLst>
                    <a:ext uri="{9D8B030D-6E8A-4147-A177-3AD203B41FA5}">
                      <a16:colId xmlns:a16="http://schemas.microsoft.com/office/drawing/2014/main" val="623148742"/>
                    </a:ext>
                  </a:extLst>
                </a:gridCol>
                <a:gridCol w="6849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주요기능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나눔바른고딕" pitchFamily="50" charset="-127"/>
                          <a:ea typeface="나눔바른고딕" pitchFamily="50" charset="-127"/>
                        </a:rPr>
                        <a:t>세부사항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0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4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월간 일정 계획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자신의 월간일정을 확인할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86361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월간일정을 수정할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32805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원하는 날짜를 누르면 하루 일정을 확인할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150404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이전 일정 확인도 가능하다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67869"/>
                  </a:ext>
                </a:extLst>
              </a:tr>
              <a:tr h="45070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게시판</a:t>
                      </a:r>
                    </a:p>
                    <a:p>
                      <a:pPr algn="ctr" latinLnBrk="1"/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게시판에 글을 등록할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19818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게시판에 글을 수정할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73632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게시판에 글을 조회할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22834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게시판에 글을 삭제할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946132"/>
                  </a:ext>
                </a:extLst>
              </a:tr>
              <a:tr h="450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파일을 첨부할 수 있다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3749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6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다른</a:t>
                      </a:r>
                      <a:endParaRPr lang="en-US" altLang="ko-KR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나눔바른고딕" pitchFamily="50" charset="-127"/>
                          <a:ea typeface="나눔바른고딕" pitchFamily="50" charset="-127"/>
                        </a:rPr>
                        <a:t>시스템과의 연동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다른 시스템과의 연동이 가능하다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ko-KR" altLang="en-US" sz="2000" b="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5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192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67" y="1282229"/>
            <a:ext cx="11109434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7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54" y="1446736"/>
            <a:ext cx="11136047" cy="51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66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54" y="1401441"/>
            <a:ext cx="11136047" cy="524242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705050" y="3229337"/>
            <a:ext cx="874211" cy="243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2079" y="2640955"/>
            <a:ext cx="289367" cy="3935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329905" y="2061036"/>
            <a:ext cx="2087310" cy="229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5975" y="224084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8476" y="1975891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스토리포인트</a:t>
            </a:r>
          </a:p>
        </p:txBody>
      </p:sp>
    </p:spTree>
    <p:extLst>
      <p:ext uri="{BB962C8B-B14F-4D97-AF65-F5344CB8AC3E}">
        <p14:creationId xmlns:p14="http://schemas.microsoft.com/office/powerpoint/2010/main" val="29618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5" grpId="0" animBg="1"/>
      <p:bldP spid="3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54" y="1260527"/>
            <a:ext cx="11136047" cy="54427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25257" y="1429597"/>
            <a:ext cx="147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progress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5498" y="1855688"/>
            <a:ext cx="3732963" cy="484757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844768" y="1455578"/>
            <a:ext cx="95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 DO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5972" y="1455578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Done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64644" y="1857103"/>
            <a:ext cx="3640865" cy="484757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989334" y="1855688"/>
            <a:ext cx="3640367" cy="4847579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 animBg="1"/>
      <p:bldP spid="37" grpId="0"/>
      <p:bldP spid="38" grpId="0"/>
      <p:bldP spid="39" grpId="0" animBg="1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654" y="1282229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스프린트 보고서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59" y="1867004"/>
            <a:ext cx="11016242" cy="474214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13459" y="2299257"/>
            <a:ext cx="11016242" cy="1033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3459" y="3470605"/>
            <a:ext cx="11016242" cy="321956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925972" y="1867004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완료된 이슈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11357" y="3479693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미완료된 이슈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-1289" y="-545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054417" y="304880"/>
            <a:ext cx="720000" cy="720000"/>
            <a:chOff x="6648325" y="3795630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485972" y="304880"/>
            <a:ext cx="720000" cy="720000"/>
            <a:chOff x="6228244" y="634486"/>
            <a:chExt cx="1080000" cy="1080000"/>
          </a:xfrm>
        </p:grpSpPr>
        <p:sp>
          <p:nvSpPr>
            <p:cNvPr id="26" name="타원 25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274417" y="298428"/>
            <a:ext cx="720000" cy="720000"/>
            <a:chOff x="6879658" y="2192979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0834417" y="298428"/>
            <a:ext cx="720000" cy="720000"/>
            <a:chOff x="5568325" y="5053833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93654" y="233737"/>
            <a:ext cx="5471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소프트웨어 개발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654" y="1282229"/>
            <a:ext cx="2560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흐름 도표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58" y="1867003"/>
            <a:ext cx="11016243" cy="47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3654" y="233737"/>
            <a:ext cx="4221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OVERVIEW</a:t>
            </a:r>
            <a:endParaRPr lang="ko-KR" altLang="en-US" sz="4400" b="1" dirty="0">
              <a:solidFill>
                <a:srgbClr val="434B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2234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494417" y="296890"/>
            <a:ext cx="720000" cy="720000"/>
            <a:chOff x="6228244" y="634486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9274417" y="292716"/>
            <a:ext cx="720000" cy="720000"/>
            <a:chOff x="6879658" y="2192979"/>
            <a:chExt cx="1080000" cy="1080000"/>
          </a:xfrm>
        </p:grpSpPr>
        <p:sp>
          <p:nvSpPr>
            <p:cNvPr id="52" name="타원 51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054417" y="309471"/>
            <a:ext cx="720000" cy="720000"/>
            <a:chOff x="6648325" y="3795630"/>
            <a:chExt cx="1080000" cy="1080000"/>
          </a:xfrm>
        </p:grpSpPr>
        <p:sp>
          <p:nvSpPr>
            <p:cNvPr id="55" name="타원 54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834417" y="309471"/>
            <a:ext cx="720000" cy="720000"/>
            <a:chOff x="5568325" y="5053833"/>
            <a:chExt cx="1080000" cy="1080000"/>
          </a:xfrm>
        </p:grpSpPr>
        <p:sp>
          <p:nvSpPr>
            <p:cNvPr id="58" name="타원 57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1875862" y="2743200"/>
            <a:ext cx="8458200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371424" y="25632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5489018" y="25632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179893" y="2923200"/>
            <a:ext cx="2743059" cy="1621330"/>
            <a:chOff x="1179893" y="2923200"/>
            <a:chExt cx="2743059" cy="1621330"/>
          </a:xfrm>
        </p:grpSpPr>
        <p:sp>
          <p:nvSpPr>
            <p:cNvPr id="2" name="TextBox 1"/>
            <p:cNvSpPr txBox="1"/>
            <p:nvPr/>
          </p:nvSpPr>
          <p:spPr>
            <a:xfrm>
              <a:off x="1179893" y="3959755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버그추적시스템</a:t>
              </a:r>
            </a:p>
          </p:txBody>
        </p:sp>
        <p:cxnSp>
          <p:nvCxnSpPr>
            <p:cNvPr id="8" name="직선 연결선 7"/>
            <p:cNvCxnSpPr>
              <a:stCxn id="6" idx="4"/>
            </p:cNvCxnSpPr>
            <p:nvPr/>
          </p:nvCxnSpPr>
          <p:spPr>
            <a:xfrm flipH="1">
              <a:off x="2551423" y="2923200"/>
              <a:ext cx="1" cy="10181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4364674" y="2923200"/>
            <a:ext cx="2743059" cy="2134183"/>
            <a:chOff x="4364674" y="2923200"/>
            <a:chExt cx="2743059" cy="2134183"/>
          </a:xfrm>
        </p:grpSpPr>
        <p:sp>
          <p:nvSpPr>
            <p:cNvPr id="22" name="TextBox 21"/>
            <p:cNvSpPr txBox="1"/>
            <p:nvPr/>
          </p:nvSpPr>
          <p:spPr>
            <a:xfrm>
              <a:off x="4364674" y="4472608"/>
              <a:ext cx="27430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이슈관리시스템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5669018" y="2923200"/>
              <a:ext cx="0" cy="149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타원 30"/>
          <p:cNvSpPr/>
          <p:nvPr/>
        </p:nvSpPr>
        <p:spPr>
          <a:xfrm>
            <a:off x="8786611" y="25632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89805" y="2923200"/>
            <a:ext cx="4479111" cy="3399914"/>
            <a:chOff x="6889805" y="2923200"/>
            <a:chExt cx="4479111" cy="3399914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8966611" y="2923200"/>
              <a:ext cx="0" cy="22711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89805" y="5245896"/>
              <a:ext cx="447911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스케쥴 관리</a:t>
              </a:r>
              <a:endPara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작업 배분 및 커뮤니케이션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925972" y="2151167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15333" y="2151167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</a:t>
            </a:r>
          </a:p>
        </p:txBody>
      </p:sp>
    </p:spTree>
    <p:extLst>
      <p:ext uri="{BB962C8B-B14F-4D97-AF65-F5344CB8AC3E}">
        <p14:creationId xmlns:p14="http://schemas.microsoft.com/office/powerpoint/2010/main" val="181332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654" y="233737"/>
            <a:ext cx="2715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EDA6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4</a:t>
            </a:r>
            <a:endParaRPr lang="ko-KR" altLang="en-US" sz="4400" b="1" dirty="0">
              <a:solidFill>
                <a:srgbClr val="EDA6D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90814" y="1392618"/>
            <a:ext cx="4974296" cy="5120247"/>
            <a:chOff x="3490814" y="1392618"/>
            <a:chExt cx="4974296" cy="5120247"/>
          </a:xfrm>
        </p:grpSpPr>
        <p:sp>
          <p:nvSpPr>
            <p:cNvPr id="10" name="타원 9"/>
            <p:cNvSpPr/>
            <p:nvPr/>
          </p:nvSpPr>
          <p:spPr>
            <a:xfrm>
              <a:off x="3490814" y="1538569"/>
              <a:ext cx="4974296" cy="4974296"/>
            </a:xfrm>
            <a:prstGeom prst="ellipse">
              <a:avLst/>
            </a:prstGeom>
            <a:solidFill>
              <a:schemeClr val="bg1"/>
            </a:solidFill>
            <a:ln w="130175">
              <a:solidFill>
                <a:srgbClr val="EDA6D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  <a:endParaRPr lang="ko-KR" altLang="en-US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이등변 삼각형 17"/>
            <p:cNvSpPr/>
            <p:nvPr/>
          </p:nvSpPr>
          <p:spPr>
            <a:xfrm rot="10800000">
              <a:off x="5163070" y="1392618"/>
              <a:ext cx="1645172" cy="809687"/>
            </a:xfrm>
            <a:custGeom>
              <a:avLst/>
              <a:gdLst>
                <a:gd name="connsiteX0" fmla="*/ 0 w 692084"/>
                <a:gd name="connsiteY0" fmla="*/ 432048 h 432048"/>
                <a:gd name="connsiteX1" fmla="*/ 346042 w 692084"/>
                <a:gd name="connsiteY1" fmla="*/ 0 h 432048"/>
                <a:gd name="connsiteX2" fmla="*/ 692084 w 692084"/>
                <a:gd name="connsiteY2" fmla="*/ 432048 h 432048"/>
                <a:gd name="connsiteX3" fmla="*/ 0 w 692084"/>
                <a:gd name="connsiteY3" fmla="*/ 432048 h 432048"/>
                <a:gd name="connsiteX0" fmla="*/ 0 w 716468"/>
                <a:gd name="connsiteY0" fmla="*/ 432048 h 432048"/>
                <a:gd name="connsiteX1" fmla="*/ 346042 w 716468"/>
                <a:gd name="connsiteY1" fmla="*/ 0 h 432048"/>
                <a:gd name="connsiteX2" fmla="*/ 716468 w 716468"/>
                <a:gd name="connsiteY2" fmla="*/ 358896 h 432048"/>
                <a:gd name="connsiteX3" fmla="*/ 0 w 716468"/>
                <a:gd name="connsiteY3" fmla="*/ 432048 h 432048"/>
                <a:gd name="connsiteX0" fmla="*/ 0 w 704276"/>
                <a:gd name="connsiteY0" fmla="*/ 358896 h 358896"/>
                <a:gd name="connsiteX1" fmla="*/ 333850 w 704276"/>
                <a:gd name="connsiteY1" fmla="*/ 0 h 358896"/>
                <a:gd name="connsiteX2" fmla="*/ 704276 w 704276"/>
                <a:gd name="connsiteY2" fmla="*/ 358896 h 358896"/>
                <a:gd name="connsiteX3" fmla="*/ 0 w 704276"/>
                <a:gd name="connsiteY3" fmla="*/ 358896 h 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276" h="358896">
                  <a:moveTo>
                    <a:pt x="0" y="358896"/>
                  </a:moveTo>
                  <a:lnTo>
                    <a:pt x="333850" y="0"/>
                  </a:lnTo>
                  <a:lnTo>
                    <a:pt x="704276" y="358896"/>
                  </a:lnTo>
                  <a:lnTo>
                    <a:pt x="0" y="358896"/>
                  </a:lnTo>
                  <a:close/>
                </a:path>
              </a:pathLst>
            </a:custGeom>
            <a:solidFill>
              <a:srgbClr val="EDA6D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6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125" y1="16333" x2="53125" y2="16333"/>
                        <a14:foregroundMark x1="32125" y1="87000" x2="32125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18" y="1240208"/>
            <a:ext cx="9144000" cy="53550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824114" y="292716"/>
            <a:ext cx="720000" cy="720000"/>
            <a:chOff x="5568325" y="5053833"/>
            <a:chExt cx="1080000" cy="1080000"/>
          </a:xfrm>
        </p:grpSpPr>
        <p:sp>
          <p:nvSpPr>
            <p:cNvPr id="15" name="타원 1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480982" y="292716"/>
            <a:ext cx="720000" cy="720000"/>
            <a:chOff x="6228244" y="634486"/>
            <a:chExt cx="1080000" cy="1080000"/>
          </a:xfrm>
        </p:grpSpPr>
        <p:sp>
          <p:nvSpPr>
            <p:cNvPr id="18" name="타원 17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281343" y="292716"/>
            <a:ext cx="720000" cy="720000"/>
            <a:chOff x="6879658" y="2192979"/>
            <a:chExt cx="1080000" cy="1080000"/>
          </a:xfrm>
        </p:grpSpPr>
        <p:sp>
          <p:nvSpPr>
            <p:cNvPr id="21" name="타원 20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10069788" y="292716"/>
            <a:ext cx="720000" cy="720000"/>
            <a:chOff x="6648325" y="3795630"/>
            <a:chExt cx="1080000" cy="1080000"/>
          </a:xfrm>
        </p:grpSpPr>
        <p:sp>
          <p:nvSpPr>
            <p:cNvPr id="25" name="타원 24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493654" y="233737"/>
            <a:ext cx="1476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4400" b="1" dirty="0">
              <a:solidFill>
                <a:srgbClr val="434B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11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39976" y="1014827"/>
            <a:ext cx="4974296" cy="4974296"/>
          </a:xfrm>
          <a:prstGeom prst="ellipse">
            <a:avLst/>
          </a:prstGeom>
          <a:solidFill>
            <a:schemeClr val="bg1"/>
          </a:solidFill>
          <a:ln w="130175">
            <a:solidFill>
              <a:srgbClr val="7A849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532686" y="1828802"/>
            <a:ext cx="2988875" cy="3716592"/>
            <a:chOff x="4532686" y="1828802"/>
            <a:chExt cx="2988875" cy="3716592"/>
          </a:xfrm>
        </p:grpSpPr>
        <p:sp>
          <p:nvSpPr>
            <p:cNvPr id="2" name="타원 1"/>
            <p:cNvSpPr/>
            <p:nvPr/>
          </p:nvSpPr>
          <p:spPr>
            <a:xfrm>
              <a:off x="4896596" y="1828802"/>
              <a:ext cx="550606" cy="95372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4955589" y="2295833"/>
              <a:ext cx="432619" cy="47686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528387" y="1828802"/>
              <a:ext cx="550606" cy="95372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587381" y="2295833"/>
              <a:ext cx="432619" cy="47686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막힌 원호 3"/>
            <p:cNvSpPr/>
            <p:nvPr/>
          </p:nvSpPr>
          <p:spPr>
            <a:xfrm flipV="1">
              <a:off x="4532686" y="3008671"/>
              <a:ext cx="2988875" cy="2536723"/>
            </a:xfrm>
            <a:prstGeom prst="blockArc">
              <a:avLst>
                <a:gd name="adj1" fmla="val 10800000"/>
                <a:gd name="adj2" fmla="val 38634"/>
                <a:gd name="adj3" fmla="val 1228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9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3654" y="233737"/>
            <a:ext cx="4221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OVERVIEW</a:t>
            </a:r>
            <a:endParaRPr lang="ko-KR" altLang="en-US" sz="4400" b="1" dirty="0">
              <a:solidFill>
                <a:srgbClr val="434B5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2234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494417" y="296890"/>
            <a:ext cx="720000" cy="720000"/>
            <a:chOff x="6228244" y="634486"/>
            <a:chExt cx="1080000" cy="1080000"/>
          </a:xfrm>
        </p:grpSpPr>
        <p:sp>
          <p:nvSpPr>
            <p:cNvPr id="29" name="타원 28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9274417" y="292716"/>
            <a:ext cx="720000" cy="720000"/>
            <a:chOff x="6879658" y="2192979"/>
            <a:chExt cx="1080000" cy="1080000"/>
          </a:xfrm>
        </p:grpSpPr>
        <p:sp>
          <p:nvSpPr>
            <p:cNvPr id="52" name="타원 51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054417" y="309471"/>
            <a:ext cx="720000" cy="720000"/>
            <a:chOff x="6648325" y="3795630"/>
            <a:chExt cx="1080000" cy="1080000"/>
          </a:xfrm>
        </p:grpSpPr>
        <p:sp>
          <p:nvSpPr>
            <p:cNvPr id="55" name="타원 54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834417" y="309471"/>
            <a:ext cx="720000" cy="720000"/>
            <a:chOff x="5568325" y="5053833"/>
            <a:chExt cx="1080000" cy="1080000"/>
          </a:xfrm>
        </p:grpSpPr>
        <p:sp>
          <p:nvSpPr>
            <p:cNvPr id="58" name="타원 57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60011" y="2254794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061223" y="1809363"/>
            <a:ext cx="10180693" cy="50971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866945" y="1574310"/>
            <a:ext cx="613514" cy="626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408437" y="1541195"/>
            <a:ext cx="613514" cy="626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959315" y="1496315"/>
            <a:ext cx="613514" cy="626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10193" y="1486078"/>
            <a:ext cx="613514" cy="626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3371" y="2254793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55781" y="225184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릴리즈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28400" y="225184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1929" y="3984292"/>
            <a:ext cx="57599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항상 최신 정보를 가지고 있다는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자신감과 분별력을 가지고 제품을 출시합니다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80459" y="3986368"/>
            <a:ext cx="690285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스토리 및 이슈를 생성하고 스프린트를 계획하고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소프트웨어팀 전체에 작업을 배포합니다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71987" y="3981341"/>
            <a:ext cx="72458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전반적인 팀 업무의 우선순위를 정하고 이에 대해 논의하며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가시성을 제공합니다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04424" y="4243418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시각적 데이터를 기반으로 팀 성능을 향상합니다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0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5" grpId="0"/>
      <p:bldP spid="35" grpId="1"/>
      <p:bldP spid="39" grpId="0"/>
      <p:bldP spid="39" grpId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26223" y="1142703"/>
            <a:ext cx="10638460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3654" y="233737"/>
            <a:ext cx="2715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93E69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 2</a:t>
            </a:r>
            <a:endParaRPr lang="ko-KR" altLang="en-US" sz="4400" b="1" dirty="0">
              <a:solidFill>
                <a:srgbClr val="93E69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98508" y="1392270"/>
            <a:ext cx="4974296" cy="5115675"/>
            <a:chOff x="3498508" y="1392270"/>
            <a:chExt cx="4974296" cy="5115675"/>
          </a:xfrm>
        </p:grpSpPr>
        <p:sp>
          <p:nvSpPr>
            <p:cNvPr id="9" name="타원 8"/>
            <p:cNvSpPr/>
            <p:nvPr/>
          </p:nvSpPr>
          <p:spPr>
            <a:xfrm>
              <a:off x="3498508" y="1533649"/>
              <a:ext cx="4974296" cy="4974296"/>
            </a:xfrm>
            <a:prstGeom prst="ellipse">
              <a:avLst/>
            </a:prstGeom>
            <a:solidFill>
              <a:schemeClr val="bg1"/>
            </a:solidFill>
            <a:ln w="130175">
              <a:solidFill>
                <a:srgbClr val="93E69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JIRA</a:t>
              </a:r>
            </a:p>
            <a:p>
              <a:pPr algn="ctr"/>
              <a:r>
                <a:rPr lang="ko-KR" altLang="en-US" sz="4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  <p:sp>
          <p:nvSpPr>
            <p:cNvPr id="10" name="이등변 삼각형 17"/>
            <p:cNvSpPr/>
            <p:nvPr/>
          </p:nvSpPr>
          <p:spPr>
            <a:xfrm rot="10800000">
              <a:off x="5163070" y="1392270"/>
              <a:ext cx="1645172" cy="809687"/>
            </a:xfrm>
            <a:custGeom>
              <a:avLst/>
              <a:gdLst>
                <a:gd name="connsiteX0" fmla="*/ 0 w 692084"/>
                <a:gd name="connsiteY0" fmla="*/ 432048 h 432048"/>
                <a:gd name="connsiteX1" fmla="*/ 346042 w 692084"/>
                <a:gd name="connsiteY1" fmla="*/ 0 h 432048"/>
                <a:gd name="connsiteX2" fmla="*/ 692084 w 692084"/>
                <a:gd name="connsiteY2" fmla="*/ 432048 h 432048"/>
                <a:gd name="connsiteX3" fmla="*/ 0 w 692084"/>
                <a:gd name="connsiteY3" fmla="*/ 432048 h 432048"/>
                <a:gd name="connsiteX0" fmla="*/ 0 w 716468"/>
                <a:gd name="connsiteY0" fmla="*/ 432048 h 432048"/>
                <a:gd name="connsiteX1" fmla="*/ 346042 w 716468"/>
                <a:gd name="connsiteY1" fmla="*/ 0 h 432048"/>
                <a:gd name="connsiteX2" fmla="*/ 716468 w 716468"/>
                <a:gd name="connsiteY2" fmla="*/ 358896 h 432048"/>
                <a:gd name="connsiteX3" fmla="*/ 0 w 716468"/>
                <a:gd name="connsiteY3" fmla="*/ 432048 h 432048"/>
                <a:gd name="connsiteX0" fmla="*/ 0 w 704276"/>
                <a:gd name="connsiteY0" fmla="*/ 358896 h 358896"/>
                <a:gd name="connsiteX1" fmla="*/ 333850 w 704276"/>
                <a:gd name="connsiteY1" fmla="*/ 0 h 358896"/>
                <a:gd name="connsiteX2" fmla="*/ 704276 w 704276"/>
                <a:gd name="connsiteY2" fmla="*/ 358896 h 358896"/>
                <a:gd name="connsiteX3" fmla="*/ 0 w 704276"/>
                <a:gd name="connsiteY3" fmla="*/ 358896 h 35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276" h="358896">
                  <a:moveTo>
                    <a:pt x="0" y="358896"/>
                  </a:moveTo>
                  <a:lnTo>
                    <a:pt x="333850" y="0"/>
                  </a:lnTo>
                  <a:lnTo>
                    <a:pt x="704276" y="358896"/>
                  </a:lnTo>
                  <a:lnTo>
                    <a:pt x="0" y="358896"/>
                  </a:lnTo>
                  <a:close/>
                </a:path>
              </a:pathLst>
            </a:custGeom>
            <a:solidFill>
              <a:srgbClr val="93E6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05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654" y="1445806"/>
            <a:ext cx="11668579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성능개선 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이슈에 대한 관리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고객과 기술자에게 보다 이해를 돕기 위한 직관적인 인터페이스 제공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프로세스를 사용자의 작업흐름에 맞추는 기능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첨부파일 관리 및 변경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버전기능 제공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시스템으로 쉽게 확장 및 통합 가능한 기능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접근권한에 대한 다양한 방법 제공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필터에 대한 찾기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및 메일통지 기능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10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작업시간 기록을 통한 시간추적 리포트기능</a:t>
            </a:r>
            <a:endParaRPr lang="en-US" altLang="ko-KR" sz="3200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9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26223" y="1142703"/>
            <a:ext cx="11303478" cy="0"/>
          </a:xfrm>
          <a:prstGeom prst="line">
            <a:avLst/>
          </a:prstGeom>
          <a:ln>
            <a:solidFill>
              <a:srgbClr val="43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-517" y="0"/>
            <a:ext cx="342900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274417" y="292729"/>
            <a:ext cx="720000" cy="720000"/>
            <a:chOff x="6879658" y="2192979"/>
            <a:chExt cx="1080000" cy="1080000"/>
          </a:xfrm>
        </p:grpSpPr>
        <p:sp>
          <p:nvSpPr>
            <p:cNvPr id="19" name="타원 18"/>
            <p:cNvSpPr/>
            <p:nvPr/>
          </p:nvSpPr>
          <p:spPr>
            <a:xfrm>
              <a:off x="6956991" y="230811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658" y="21929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494417" y="300327"/>
            <a:ext cx="720000" cy="720000"/>
            <a:chOff x="6228244" y="634486"/>
            <a:chExt cx="1080000" cy="1080000"/>
          </a:xfrm>
        </p:grpSpPr>
        <p:sp>
          <p:nvSpPr>
            <p:cNvPr id="33" name="타원 32"/>
            <p:cNvSpPr/>
            <p:nvPr/>
          </p:nvSpPr>
          <p:spPr>
            <a:xfrm>
              <a:off x="6318244" y="64649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244" y="634486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054417" y="309484"/>
            <a:ext cx="720000" cy="720000"/>
            <a:chOff x="6648325" y="3795630"/>
            <a:chExt cx="1080000" cy="1080000"/>
          </a:xfrm>
        </p:grpSpPr>
        <p:sp>
          <p:nvSpPr>
            <p:cNvPr id="42" name="타원 41"/>
            <p:cNvSpPr/>
            <p:nvPr/>
          </p:nvSpPr>
          <p:spPr>
            <a:xfrm>
              <a:off x="6738325" y="387053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25" y="3795630"/>
              <a:ext cx="1080000" cy="10800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834417" y="308330"/>
            <a:ext cx="720000" cy="720000"/>
            <a:chOff x="5568325" y="5053833"/>
            <a:chExt cx="1080000" cy="1080000"/>
          </a:xfrm>
        </p:grpSpPr>
        <p:sp>
          <p:nvSpPr>
            <p:cNvPr id="45" name="타원 44"/>
            <p:cNvSpPr/>
            <p:nvPr/>
          </p:nvSpPr>
          <p:spPr>
            <a:xfrm>
              <a:off x="5729573" y="5176758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325" y="5053833"/>
              <a:ext cx="1080000" cy="108000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93654" y="233737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 </a:t>
            </a:r>
            <a:r>
              <a:rPr lang="ko-KR" altLang="en-US" sz="4400" b="1" dirty="0">
                <a:solidFill>
                  <a:srgbClr val="434B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759" y="1272678"/>
            <a:ext cx="889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성능개선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이슈에 대한 관리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36" y="1857453"/>
            <a:ext cx="10901266" cy="48458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7416" y="2603801"/>
            <a:ext cx="1583842" cy="413106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36521" y="2603801"/>
            <a:ext cx="6523701" cy="4131065"/>
          </a:xfrm>
          <a:prstGeom prst="rect">
            <a:avLst/>
          </a:prstGeom>
          <a:noFill/>
          <a:ln w="57150">
            <a:solidFill>
              <a:srgbClr val="EDA6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05484" y="2603801"/>
            <a:ext cx="2745237" cy="4131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5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2956</TotalTime>
  <Words>733</Words>
  <Application>Microsoft Office PowerPoint</Application>
  <PresentationFormat>와이드스크린</PresentationFormat>
  <Paragraphs>246</Paragraphs>
  <Slides>52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나눔바른고딕</vt:lpstr>
      <vt:lpstr>Arial</vt:lpstr>
      <vt:lpstr>맑은 고딕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</cp:lastModifiedBy>
  <cp:revision>286</cp:revision>
  <dcterms:created xsi:type="dcterms:W3CDTF">2015-01-21T11:35:38Z</dcterms:created>
  <dcterms:modified xsi:type="dcterms:W3CDTF">2016-11-27T04:14:13Z</dcterms:modified>
</cp:coreProperties>
</file>